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69" r:id="rId2"/>
    <p:sldId id="1826" r:id="rId3"/>
    <p:sldId id="1821" r:id="rId4"/>
    <p:sldId id="1820" r:id="rId5"/>
    <p:sldId id="1818" r:id="rId6"/>
    <p:sldId id="1819" r:id="rId7"/>
    <p:sldId id="1824" r:id="rId8"/>
    <p:sldId id="1827" r:id="rId9"/>
    <p:sldId id="1825" r:id="rId10"/>
    <p:sldId id="1829" r:id="rId11"/>
    <p:sldId id="1830" r:id="rId12"/>
    <p:sldId id="1832" r:id="rId13"/>
    <p:sldId id="1831" r:id="rId14"/>
    <p:sldId id="1828" r:id="rId15"/>
    <p:sldId id="292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0"/>
    <a:srgbClr val="202C63"/>
    <a:srgbClr val="0076BB"/>
    <a:srgbClr val="FFC000"/>
    <a:srgbClr val="FF9400"/>
    <a:srgbClr val="B51700"/>
    <a:srgbClr val="212C64"/>
    <a:srgbClr val="002060"/>
    <a:srgbClr val="007100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1"/>
    <p:restoredTop sz="96790"/>
  </p:normalViewPr>
  <p:slideViewPr>
    <p:cSldViewPr snapToGrid="0" snapToObjects="1">
      <p:cViewPr varScale="1">
        <p:scale>
          <a:sx n="128" d="100"/>
          <a:sy n="128" d="100"/>
        </p:scale>
        <p:origin x="896" y="176"/>
      </p:cViewPr>
      <p:guideLst/>
    </p:cSldViewPr>
  </p:slideViewPr>
  <p:outlineViewPr>
    <p:cViewPr>
      <p:scale>
        <a:sx n="33" d="100"/>
        <a:sy n="33" d="100"/>
      </p:scale>
      <p:origin x="0" y="-109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BEA7A-9028-EF49-A860-0DF47399E25C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536386-109A-BD48-B48D-04AD6614C11D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4B1A1B3B-F36D-8244-972B-53FCA8DBDC73}" type="parTrans" cxnId="{B435A854-1DEB-E142-BD80-FCCCCFD51C8D}">
      <dgm:prSet/>
      <dgm:spPr/>
      <dgm:t>
        <a:bodyPr/>
        <a:lstStyle/>
        <a:p>
          <a:endParaRPr lang="en-US"/>
        </a:p>
      </dgm:t>
    </dgm:pt>
    <dgm:pt modelId="{C00653C4-E368-D542-85C5-0FF5B4C42E96}" type="sibTrans" cxnId="{B435A854-1DEB-E142-BD80-FCCCCFD51C8D}">
      <dgm:prSet/>
      <dgm:spPr/>
      <dgm:t>
        <a:bodyPr/>
        <a:lstStyle/>
        <a:p>
          <a:endParaRPr lang="en-US"/>
        </a:p>
      </dgm:t>
    </dgm:pt>
    <dgm:pt modelId="{19BC3C1B-BD77-B24F-B8FC-85E22BC03F83}">
      <dgm:prSet phldrT="[Text]"/>
      <dgm:spPr/>
      <dgm:t>
        <a:bodyPr/>
        <a:lstStyle/>
        <a:p>
          <a:r>
            <a:rPr lang="en-US" dirty="0"/>
            <a:t>AI For the Data</a:t>
          </a:r>
        </a:p>
      </dgm:t>
    </dgm:pt>
    <dgm:pt modelId="{3D2C5D7F-1EB7-7E49-8A2F-DC3761B6EE83}" type="parTrans" cxnId="{90AAFDCC-86C5-8347-8A33-6C640F285E51}">
      <dgm:prSet/>
      <dgm:spPr/>
      <dgm:t>
        <a:bodyPr/>
        <a:lstStyle/>
        <a:p>
          <a:endParaRPr lang="en-US"/>
        </a:p>
      </dgm:t>
    </dgm:pt>
    <dgm:pt modelId="{E1539C5F-E368-1142-8E0A-2F3D73049E0D}" type="sibTrans" cxnId="{90AAFDCC-86C5-8347-8A33-6C640F285E51}">
      <dgm:prSet/>
      <dgm:spPr/>
      <dgm:t>
        <a:bodyPr/>
        <a:lstStyle/>
        <a:p>
          <a:endParaRPr lang="en-US"/>
        </a:p>
      </dgm:t>
    </dgm:pt>
    <dgm:pt modelId="{77673363-D138-0142-8E04-AE4672ADAA4E}">
      <dgm:prSet phldrT="[Text]"/>
      <dgm:spPr/>
      <dgm:t>
        <a:bodyPr/>
        <a:lstStyle/>
        <a:p>
          <a:r>
            <a:rPr lang="en-US" dirty="0"/>
            <a:t>AI Beyond the Data</a:t>
          </a:r>
        </a:p>
      </dgm:t>
    </dgm:pt>
    <dgm:pt modelId="{032FD314-8DF6-4E48-B92B-B78B499C7D4F}" type="parTrans" cxnId="{E1EB1B03-2810-5547-AC20-7939533CE8BB}">
      <dgm:prSet/>
      <dgm:spPr/>
      <dgm:t>
        <a:bodyPr/>
        <a:lstStyle/>
        <a:p>
          <a:endParaRPr lang="en-US"/>
        </a:p>
      </dgm:t>
    </dgm:pt>
    <dgm:pt modelId="{C91126D8-D549-5D4D-9F56-B8D0859016F8}" type="sibTrans" cxnId="{E1EB1B03-2810-5547-AC20-7939533CE8BB}">
      <dgm:prSet/>
      <dgm:spPr/>
      <dgm:t>
        <a:bodyPr/>
        <a:lstStyle/>
        <a:p>
          <a:endParaRPr lang="en-US"/>
        </a:p>
      </dgm:t>
    </dgm:pt>
    <dgm:pt modelId="{744F28A0-A88F-1543-9AEB-750D1E59E04F}">
      <dgm:prSet phldrT="[Text]"/>
      <dgm:spPr/>
      <dgm:t>
        <a:bodyPr/>
        <a:lstStyle/>
        <a:p>
          <a:r>
            <a:rPr lang="en-US" dirty="0"/>
            <a:t>AI By the Data</a:t>
          </a:r>
        </a:p>
      </dgm:t>
    </dgm:pt>
    <dgm:pt modelId="{67CDDC39-6971-4447-BFD3-CCA08C69E450}" type="parTrans" cxnId="{2D4DAC7F-B3F4-F54F-86B3-91801D0C3E6D}">
      <dgm:prSet/>
      <dgm:spPr/>
      <dgm:t>
        <a:bodyPr/>
        <a:lstStyle/>
        <a:p>
          <a:endParaRPr lang="en-US"/>
        </a:p>
      </dgm:t>
    </dgm:pt>
    <dgm:pt modelId="{0DF09FDC-AB2E-9C4D-BC79-EB6982B491A9}" type="sibTrans" cxnId="{2D4DAC7F-B3F4-F54F-86B3-91801D0C3E6D}">
      <dgm:prSet/>
      <dgm:spPr/>
      <dgm:t>
        <a:bodyPr/>
        <a:lstStyle/>
        <a:p>
          <a:endParaRPr lang="en-US"/>
        </a:p>
      </dgm:t>
    </dgm:pt>
    <dgm:pt modelId="{89D8AC31-8BF0-2F43-A10F-B930D876096D}" type="pres">
      <dgm:prSet presAssocID="{6FCBEA7A-9028-EF49-A860-0DF47399E25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56A81ED-5D04-364F-9C95-B14FE8ECFB81}" type="pres">
      <dgm:prSet presAssocID="{19536386-109A-BD48-B48D-04AD6614C11D}" presName="centerShape" presStyleLbl="node0" presStyleIdx="0" presStyleCnt="1"/>
      <dgm:spPr/>
    </dgm:pt>
    <dgm:pt modelId="{BDED74AE-EDA7-0F40-80DA-AE616897A368}" type="pres">
      <dgm:prSet presAssocID="{19BC3C1B-BD77-B24F-B8FC-85E22BC03F83}" presName="node" presStyleLbl="node1" presStyleIdx="0" presStyleCnt="3">
        <dgm:presLayoutVars>
          <dgm:bulletEnabled val="1"/>
        </dgm:presLayoutVars>
      </dgm:prSet>
      <dgm:spPr/>
    </dgm:pt>
    <dgm:pt modelId="{684DF30E-6605-E545-86E2-64AA1533B3C3}" type="pres">
      <dgm:prSet presAssocID="{19BC3C1B-BD77-B24F-B8FC-85E22BC03F83}" presName="dummy" presStyleCnt="0"/>
      <dgm:spPr/>
    </dgm:pt>
    <dgm:pt modelId="{CA1A0EA9-1437-3442-87F2-447AB55ED0BD}" type="pres">
      <dgm:prSet presAssocID="{E1539C5F-E368-1142-8E0A-2F3D73049E0D}" presName="sibTrans" presStyleLbl="sibTrans2D1" presStyleIdx="0" presStyleCnt="3"/>
      <dgm:spPr/>
    </dgm:pt>
    <dgm:pt modelId="{FAE8C7AE-FB7A-F14A-85CA-F91C23752779}" type="pres">
      <dgm:prSet presAssocID="{77673363-D138-0142-8E04-AE4672ADAA4E}" presName="node" presStyleLbl="node1" presStyleIdx="1" presStyleCnt="3">
        <dgm:presLayoutVars>
          <dgm:bulletEnabled val="1"/>
        </dgm:presLayoutVars>
      </dgm:prSet>
      <dgm:spPr/>
    </dgm:pt>
    <dgm:pt modelId="{61587AC8-065E-1A46-A00B-F3ADA7657AF3}" type="pres">
      <dgm:prSet presAssocID="{77673363-D138-0142-8E04-AE4672ADAA4E}" presName="dummy" presStyleCnt="0"/>
      <dgm:spPr/>
    </dgm:pt>
    <dgm:pt modelId="{DC6C7F9E-1D43-4847-B64B-AB965F454BD0}" type="pres">
      <dgm:prSet presAssocID="{C91126D8-D549-5D4D-9F56-B8D0859016F8}" presName="sibTrans" presStyleLbl="sibTrans2D1" presStyleIdx="1" presStyleCnt="3"/>
      <dgm:spPr/>
    </dgm:pt>
    <dgm:pt modelId="{D872A2D0-74BB-4A47-B7BD-051C9ACF98BE}" type="pres">
      <dgm:prSet presAssocID="{744F28A0-A88F-1543-9AEB-750D1E59E04F}" presName="node" presStyleLbl="node1" presStyleIdx="2" presStyleCnt="3">
        <dgm:presLayoutVars>
          <dgm:bulletEnabled val="1"/>
        </dgm:presLayoutVars>
      </dgm:prSet>
      <dgm:spPr/>
    </dgm:pt>
    <dgm:pt modelId="{49176440-87A2-354E-982E-77C152D5B127}" type="pres">
      <dgm:prSet presAssocID="{744F28A0-A88F-1543-9AEB-750D1E59E04F}" presName="dummy" presStyleCnt="0"/>
      <dgm:spPr/>
    </dgm:pt>
    <dgm:pt modelId="{2689C335-0F64-FF46-BBD6-6A22FA33FF9E}" type="pres">
      <dgm:prSet presAssocID="{0DF09FDC-AB2E-9C4D-BC79-EB6982B491A9}" presName="sibTrans" presStyleLbl="sibTrans2D1" presStyleIdx="2" presStyleCnt="3"/>
      <dgm:spPr/>
    </dgm:pt>
  </dgm:ptLst>
  <dgm:cxnLst>
    <dgm:cxn modelId="{E1EB1B03-2810-5547-AC20-7939533CE8BB}" srcId="{19536386-109A-BD48-B48D-04AD6614C11D}" destId="{77673363-D138-0142-8E04-AE4672ADAA4E}" srcOrd="1" destOrd="0" parTransId="{032FD314-8DF6-4E48-B92B-B78B499C7D4F}" sibTransId="{C91126D8-D549-5D4D-9F56-B8D0859016F8}"/>
    <dgm:cxn modelId="{C465333D-869F-2244-AD8F-88C3ED4F020B}" type="presOf" srcId="{C91126D8-D549-5D4D-9F56-B8D0859016F8}" destId="{DC6C7F9E-1D43-4847-B64B-AB965F454BD0}" srcOrd="0" destOrd="0" presId="urn:microsoft.com/office/officeart/2005/8/layout/radial6"/>
    <dgm:cxn modelId="{10560346-C0C0-C540-B259-CD4AF24E70DE}" type="presOf" srcId="{0DF09FDC-AB2E-9C4D-BC79-EB6982B491A9}" destId="{2689C335-0F64-FF46-BBD6-6A22FA33FF9E}" srcOrd="0" destOrd="0" presId="urn:microsoft.com/office/officeart/2005/8/layout/radial6"/>
    <dgm:cxn modelId="{B38D2047-3FC9-D548-A7B5-765E4D69C3A3}" type="presOf" srcId="{77673363-D138-0142-8E04-AE4672ADAA4E}" destId="{FAE8C7AE-FB7A-F14A-85CA-F91C23752779}" srcOrd="0" destOrd="0" presId="urn:microsoft.com/office/officeart/2005/8/layout/radial6"/>
    <dgm:cxn modelId="{B435A854-1DEB-E142-BD80-FCCCCFD51C8D}" srcId="{6FCBEA7A-9028-EF49-A860-0DF47399E25C}" destId="{19536386-109A-BD48-B48D-04AD6614C11D}" srcOrd="0" destOrd="0" parTransId="{4B1A1B3B-F36D-8244-972B-53FCA8DBDC73}" sibTransId="{C00653C4-E368-D542-85C5-0FF5B4C42E96}"/>
    <dgm:cxn modelId="{8F76E165-ECE9-2D44-B1D2-F8E80CB87371}" type="presOf" srcId="{6FCBEA7A-9028-EF49-A860-0DF47399E25C}" destId="{89D8AC31-8BF0-2F43-A10F-B930D876096D}" srcOrd="0" destOrd="0" presId="urn:microsoft.com/office/officeart/2005/8/layout/radial6"/>
    <dgm:cxn modelId="{2D4DAC7F-B3F4-F54F-86B3-91801D0C3E6D}" srcId="{19536386-109A-BD48-B48D-04AD6614C11D}" destId="{744F28A0-A88F-1543-9AEB-750D1E59E04F}" srcOrd="2" destOrd="0" parTransId="{67CDDC39-6971-4447-BFD3-CCA08C69E450}" sibTransId="{0DF09FDC-AB2E-9C4D-BC79-EB6982B491A9}"/>
    <dgm:cxn modelId="{C6372FA3-763D-D646-8FCE-CE542C8DC14E}" type="presOf" srcId="{19536386-109A-BD48-B48D-04AD6614C11D}" destId="{956A81ED-5D04-364F-9C95-B14FE8ECFB81}" srcOrd="0" destOrd="0" presId="urn:microsoft.com/office/officeart/2005/8/layout/radial6"/>
    <dgm:cxn modelId="{5FB9CFAF-0C74-EB4F-9938-85008365D2D2}" type="presOf" srcId="{E1539C5F-E368-1142-8E0A-2F3D73049E0D}" destId="{CA1A0EA9-1437-3442-87F2-447AB55ED0BD}" srcOrd="0" destOrd="0" presId="urn:microsoft.com/office/officeart/2005/8/layout/radial6"/>
    <dgm:cxn modelId="{3EB037BC-08E7-404B-9D28-B2765C183647}" type="presOf" srcId="{744F28A0-A88F-1543-9AEB-750D1E59E04F}" destId="{D872A2D0-74BB-4A47-B7BD-051C9ACF98BE}" srcOrd="0" destOrd="0" presId="urn:microsoft.com/office/officeart/2005/8/layout/radial6"/>
    <dgm:cxn modelId="{5D8A3AC6-91F9-864C-AE27-CD99328C44CA}" type="presOf" srcId="{19BC3C1B-BD77-B24F-B8FC-85E22BC03F83}" destId="{BDED74AE-EDA7-0F40-80DA-AE616897A368}" srcOrd="0" destOrd="0" presId="urn:microsoft.com/office/officeart/2005/8/layout/radial6"/>
    <dgm:cxn modelId="{90AAFDCC-86C5-8347-8A33-6C640F285E51}" srcId="{19536386-109A-BD48-B48D-04AD6614C11D}" destId="{19BC3C1B-BD77-B24F-B8FC-85E22BC03F83}" srcOrd="0" destOrd="0" parTransId="{3D2C5D7F-1EB7-7E49-8A2F-DC3761B6EE83}" sibTransId="{E1539C5F-E368-1142-8E0A-2F3D73049E0D}"/>
    <dgm:cxn modelId="{23E159ED-A250-7740-A3C5-0AF63C734CC0}" type="presParOf" srcId="{89D8AC31-8BF0-2F43-A10F-B930D876096D}" destId="{956A81ED-5D04-364F-9C95-B14FE8ECFB81}" srcOrd="0" destOrd="0" presId="urn:microsoft.com/office/officeart/2005/8/layout/radial6"/>
    <dgm:cxn modelId="{F47799D7-8E08-F940-BF40-A649CB3A0458}" type="presParOf" srcId="{89D8AC31-8BF0-2F43-A10F-B930D876096D}" destId="{BDED74AE-EDA7-0F40-80DA-AE616897A368}" srcOrd="1" destOrd="0" presId="urn:microsoft.com/office/officeart/2005/8/layout/radial6"/>
    <dgm:cxn modelId="{7DCE2E1E-23DD-2549-8300-BB0C23A4E369}" type="presParOf" srcId="{89D8AC31-8BF0-2F43-A10F-B930D876096D}" destId="{684DF30E-6605-E545-86E2-64AA1533B3C3}" srcOrd="2" destOrd="0" presId="urn:microsoft.com/office/officeart/2005/8/layout/radial6"/>
    <dgm:cxn modelId="{01B3BA11-9A94-9E4D-926D-901642937F78}" type="presParOf" srcId="{89D8AC31-8BF0-2F43-A10F-B930D876096D}" destId="{CA1A0EA9-1437-3442-87F2-447AB55ED0BD}" srcOrd="3" destOrd="0" presId="urn:microsoft.com/office/officeart/2005/8/layout/radial6"/>
    <dgm:cxn modelId="{9C031A5B-A566-634D-BA12-2E967CE09333}" type="presParOf" srcId="{89D8AC31-8BF0-2F43-A10F-B930D876096D}" destId="{FAE8C7AE-FB7A-F14A-85CA-F91C23752779}" srcOrd="4" destOrd="0" presId="urn:microsoft.com/office/officeart/2005/8/layout/radial6"/>
    <dgm:cxn modelId="{140B1CDB-1003-9647-BAA7-BB756CE0E53E}" type="presParOf" srcId="{89D8AC31-8BF0-2F43-A10F-B930D876096D}" destId="{61587AC8-065E-1A46-A00B-F3ADA7657AF3}" srcOrd="5" destOrd="0" presId="urn:microsoft.com/office/officeart/2005/8/layout/radial6"/>
    <dgm:cxn modelId="{55A89DDB-3214-B747-8E5C-3E12FEF89C86}" type="presParOf" srcId="{89D8AC31-8BF0-2F43-A10F-B930D876096D}" destId="{DC6C7F9E-1D43-4847-B64B-AB965F454BD0}" srcOrd="6" destOrd="0" presId="urn:microsoft.com/office/officeart/2005/8/layout/radial6"/>
    <dgm:cxn modelId="{ACA9F095-6A92-4E44-B94D-24B724679FB4}" type="presParOf" srcId="{89D8AC31-8BF0-2F43-A10F-B930D876096D}" destId="{D872A2D0-74BB-4A47-B7BD-051C9ACF98BE}" srcOrd="7" destOrd="0" presId="urn:microsoft.com/office/officeart/2005/8/layout/radial6"/>
    <dgm:cxn modelId="{5A14BE9B-C592-664D-BE8E-B6CB20EDE19A}" type="presParOf" srcId="{89D8AC31-8BF0-2F43-A10F-B930D876096D}" destId="{49176440-87A2-354E-982E-77C152D5B127}" srcOrd="8" destOrd="0" presId="urn:microsoft.com/office/officeart/2005/8/layout/radial6"/>
    <dgm:cxn modelId="{F1EC795B-E25B-8F44-96B8-F685600247A3}" type="presParOf" srcId="{89D8AC31-8BF0-2F43-A10F-B930D876096D}" destId="{2689C335-0F64-FF46-BBD6-6A22FA33FF9E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9C335-0F64-FF46-BBD6-6A22FA33FF9E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C7F9E-1D43-4847-B64B-AB965F454BD0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A0EA9-1437-3442-87F2-447AB55ED0BD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A81ED-5D04-364F-9C95-B14FE8ECFB81}">
      <dsp:nvSpPr>
        <dsp:cNvPr id="0" name=""/>
        <dsp:cNvSpPr/>
      </dsp:nvSpPr>
      <dsp:spPr>
        <a:xfrm>
          <a:off x="4433701" y="1502967"/>
          <a:ext cx="1648197" cy="1648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</a:t>
          </a:r>
        </a:p>
      </dsp:txBody>
      <dsp:txXfrm>
        <a:off x="4675074" y="1744340"/>
        <a:ext cx="1165451" cy="1165451"/>
      </dsp:txXfrm>
    </dsp:sp>
    <dsp:sp modelId="{BDED74AE-EDA7-0F40-80DA-AE616897A368}">
      <dsp:nvSpPr>
        <dsp:cNvPr id="0" name=""/>
        <dsp:cNvSpPr/>
      </dsp:nvSpPr>
      <dsp:spPr>
        <a:xfrm>
          <a:off x="4680931" y="443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 For the Data</a:t>
          </a:r>
        </a:p>
      </dsp:txBody>
      <dsp:txXfrm>
        <a:off x="4849892" y="169404"/>
        <a:ext cx="815815" cy="815815"/>
      </dsp:txXfrm>
    </dsp:sp>
    <dsp:sp modelId="{FAE8C7AE-FB7A-F14A-85CA-F91C23752779}">
      <dsp:nvSpPr>
        <dsp:cNvPr id="0" name=""/>
        <dsp:cNvSpPr/>
      </dsp:nvSpPr>
      <dsp:spPr>
        <a:xfrm>
          <a:off x="6196262" y="2625073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 Beyond the Data</a:t>
          </a:r>
        </a:p>
      </dsp:txBody>
      <dsp:txXfrm>
        <a:off x="6365223" y="2794034"/>
        <a:ext cx="815815" cy="815815"/>
      </dsp:txXfrm>
    </dsp:sp>
    <dsp:sp modelId="{D872A2D0-74BB-4A47-B7BD-051C9ACF98BE}">
      <dsp:nvSpPr>
        <dsp:cNvPr id="0" name=""/>
        <dsp:cNvSpPr/>
      </dsp:nvSpPr>
      <dsp:spPr>
        <a:xfrm>
          <a:off x="3165599" y="2625073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 By the Data</a:t>
          </a:r>
        </a:p>
      </dsp:txBody>
      <dsp:txXfrm>
        <a:off x="3334560" y="2794034"/>
        <a:ext cx="815815" cy="815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5868D-9B28-0E40-9959-C811E9B4A51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5C560-FA8A-3B4A-9D82-EB787E6C5C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generalization, robustness, overfitting, underfitting, shortcuts, volatility, bias, uncertainty, distribution shift, disorder, mistakes, faults, attacks, or failures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5C560-FA8A-3B4A-9D82-EB787E6C5C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81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5C560-FA8A-3B4A-9D82-EB787E6C5C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7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2" descr="Home - The Polytechnic Schoo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425209"/>
            <a:ext cx="1473467" cy="4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me - The Polytechnic Schoo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5544558"/>
            <a:ext cx="1473467" cy="4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73040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9448800" y="65016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7724B5-E09B-6D42-957E-E8467BE6CF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 txBox="1"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212C64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5F91B1-55CD-8F43-868C-22E2089198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A black background with white text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419873"/>
            <a:ext cx="1543913" cy="5111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957" y="1122363"/>
            <a:ext cx="11136086" cy="2387600"/>
          </a:xfrm>
        </p:spPr>
        <p:txBody>
          <a:bodyPr>
            <a:normAutofit/>
          </a:bodyPr>
          <a:lstStyle/>
          <a:p>
            <a:r>
              <a:rPr lang="en-US" dirty="0"/>
              <a:t>Towards Autonomous Data Reprogramming</a:t>
            </a:r>
            <a:endParaRPr lang="en-US" altLang="zh-CN" sz="6000" b="1" dirty="0">
              <a:solidFill>
                <a:srgbClr val="212C6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2400" dirty="0">
              <a:solidFill>
                <a:srgbClr val="212C64"/>
              </a:solidFill>
            </a:endParaRPr>
          </a:p>
          <a:p>
            <a:r>
              <a:rPr lang="en-US" sz="2400" b="1" dirty="0">
                <a:solidFill>
                  <a:srgbClr val="212C64"/>
                </a:solidFill>
              </a:rPr>
              <a:t>Dr. Y</a:t>
            </a:r>
            <a:r>
              <a:rPr lang="en-US" altLang="zh-CN" sz="2400" b="1" dirty="0">
                <a:solidFill>
                  <a:srgbClr val="212C64"/>
                </a:solidFill>
              </a:rPr>
              <a:t>anjie</a:t>
            </a:r>
            <a:r>
              <a:rPr lang="en-US" sz="2400" b="1" dirty="0">
                <a:solidFill>
                  <a:srgbClr val="212C64"/>
                </a:solidFill>
              </a:rPr>
              <a:t> </a:t>
            </a:r>
            <a:r>
              <a:rPr lang="en-US" b="1" dirty="0">
                <a:solidFill>
                  <a:srgbClr val="212C64"/>
                </a:solidFill>
              </a:rPr>
              <a:t>Fu</a:t>
            </a:r>
            <a:endParaRPr lang="en-US" sz="2400" b="1" dirty="0">
              <a:solidFill>
                <a:srgbClr val="212C64"/>
              </a:solidFill>
            </a:endParaRPr>
          </a:p>
          <a:p>
            <a:r>
              <a:rPr lang="en-US" altLang="zh-CN" i="1" dirty="0">
                <a:solidFill>
                  <a:srgbClr val="212C64"/>
                </a:solidFill>
              </a:rPr>
              <a:t>School of Computing and AI </a:t>
            </a:r>
          </a:p>
          <a:p>
            <a:r>
              <a:rPr lang="en-US" altLang="zh-CN" i="1" dirty="0">
                <a:solidFill>
                  <a:srgbClr val="212C64"/>
                </a:solidFill>
              </a:rPr>
              <a:t>Ira A. Fulton Schools of Engineering </a:t>
            </a:r>
            <a:endParaRPr lang="en-US" altLang="zh-CN" sz="2400" i="1" dirty="0">
              <a:solidFill>
                <a:srgbClr val="212C64"/>
              </a:solidFill>
            </a:endParaRPr>
          </a:p>
          <a:p>
            <a:r>
              <a:rPr lang="en-US" altLang="zh-CN" sz="2400" i="1" dirty="0">
                <a:solidFill>
                  <a:srgbClr val="212C64"/>
                </a:solidFill>
              </a:rPr>
              <a:t>Arizona State University</a:t>
            </a:r>
            <a:endParaRPr lang="en-US" sz="2400" i="1" dirty="0">
              <a:solidFill>
                <a:srgbClr val="212C64"/>
              </a:solidFill>
            </a:endParaRPr>
          </a:p>
          <a:p>
            <a:endParaRPr lang="en-US" sz="2400" dirty="0">
              <a:solidFill>
                <a:srgbClr val="212C64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A256-128F-3621-7327-9CC63BA3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AI to Assist Data Reprogramming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D1464-E4A3-CEEA-027C-6D04A63E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901"/>
          <a:stretch>
            <a:fillRect/>
          </a:stretch>
        </p:blipFill>
        <p:spPr>
          <a:xfrm>
            <a:off x="1233850" y="1309487"/>
            <a:ext cx="9345156" cy="270559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91C323-0E63-944C-3F3C-4B911F10CF95}"/>
              </a:ext>
            </a:extLst>
          </p:cNvPr>
          <p:cNvSpPr/>
          <p:nvPr/>
        </p:nvSpPr>
        <p:spPr>
          <a:xfrm>
            <a:off x="262646" y="4094695"/>
            <a:ext cx="7247107" cy="22312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III: Small: Deep Interactive Reinforcement Learning for Self-optimizing Feature Selection (2421803: 2022 to 2025)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Aim 1: Reinforced Feature Selection Learning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Aim 2: Interaction based Knowledge Guidance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Aim 3: Feedback via Algorithm in The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Application: Identification of Representative Molecular Signatures.</a:t>
            </a:r>
          </a:p>
        </p:txBody>
      </p:sp>
      <p:pic>
        <p:nvPicPr>
          <p:cNvPr id="3074" name="Picture 2" descr="NSF - National Science Foundation - Home">
            <a:extLst>
              <a:ext uri="{FF2B5EF4-FFF2-40B4-BE49-F238E27FC236}">
                <a16:creationId xmlns:a16="http://schemas.microsoft.com/office/drawing/2014/main" id="{03CBB114-ECD7-A3F9-2181-73154ECE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63" y="388475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02206-B9DF-EB5D-5DBE-654C6B8C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50" y="5369553"/>
            <a:ext cx="3260387" cy="8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0297A-8AC2-E8D5-6833-10BC543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AI to Assist Data Reprogramming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E71F-C235-3290-C1A3-90038138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3" y="1682752"/>
            <a:ext cx="6623050" cy="20168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Feature engineering as a generative AI task </a:t>
            </a:r>
          </a:p>
          <a:p>
            <a:pPr lvl="1"/>
            <a:r>
              <a:rPr lang="en-US" dirty="0"/>
              <a:t>Unifying feature selection, transformation, and generation as feature engineering operation tokens to generate</a:t>
            </a:r>
          </a:p>
          <a:p>
            <a:pPr lvl="1"/>
            <a:r>
              <a:rPr lang="en-US" dirty="0"/>
              <a:t> Learning mechanism unknown feature representation space knowledge via generative modeling and continuous latent reasoning for data reprogramming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93E56-DFC2-A46E-8F1A-AFB03B96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" y="3852757"/>
            <a:ext cx="2402651" cy="170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6F575-F61C-8522-C12D-5FAA2EB9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60" y="3744277"/>
            <a:ext cx="2081449" cy="241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13075-CBC8-63F6-B5AD-46FD045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509" y="3977363"/>
            <a:ext cx="2856748" cy="1888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23818-13B5-A90E-F853-622E0B9AE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409" y="3977363"/>
            <a:ext cx="2456479" cy="2041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24745-B1C2-3EBB-D7F8-D3617B5E6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204" y="4077252"/>
            <a:ext cx="2359333" cy="1844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E7A93-D241-16DE-4802-C94FEACD9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783" y="1790577"/>
            <a:ext cx="5335484" cy="14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5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99E7-98F8-71BD-6D52-D4BB04AC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7848-A648-511E-8CAE-1FC5FD4F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AI to Assist Data Reprogramming (4)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628FD1-2F6D-A85B-0BA8-0F35E86F529B}"/>
              </a:ext>
            </a:extLst>
          </p:cNvPr>
          <p:cNvSpPr/>
          <p:nvPr/>
        </p:nvSpPr>
        <p:spPr>
          <a:xfrm>
            <a:off x="262646" y="4474723"/>
            <a:ext cx="7645941" cy="18512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III: Small: Advancing Data-Centric AI through Generative Approaches for Feature Space Reconstruction (2416727: 2024 to 2027)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Aim 1: Proposing the Embedding-Optimization-Generation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Aim 2: Addressing Generalization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Aim 3: Addressing Data Challenges</a:t>
            </a:r>
          </a:p>
        </p:txBody>
      </p:sp>
      <p:pic>
        <p:nvPicPr>
          <p:cNvPr id="3074" name="Picture 2" descr="NSF - National Science Foundation - Home">
            <a:extLst>
              <a:ext uri="{FF2B5EF4-FFF2-40B4-BE49-F238E27FC236}">
                <a16:creationId xmlns:a16="http://schemas.microsoft.com/office/drawing/2014/main" id="{1E896733-B23A-E550-F1C9-01D7B3F0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63" y="388475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27A41-B39C-FC2D-63B3-6901637A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850" y="5369553"/>
            <a:ext cx="3260387" cy="835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3B4C8-8F9C-5D00-3D42-CCE99B9C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84" y="1320022"/>
            <a:ext cx="7772400" cy="29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7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4D50-1BED-0EB1-8264-8023CB45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AI to Assist Data Reprogramming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4C2AC-4DCD-97E6-DABB-80902003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9405"/>
          </a:xfrm>
        </p:spPr>
        <p:txBody>
          <a:bodyPr>
            <a:normAutofit/>
          </a:bodyPr>
          <a:lstStyle/>
          <a:p>
            <a:r>
              <a:rPr lang="en-US" dirty="0"/>
              <a:t>Data reprogramming and QAs, LLMs, reasoning, agentic AI</a:t>
            </a:r>
          </a:p>
          <a:p>
            <a:pPr lvl="1"/>
            <a:r>
              <a:rPr lang="en-US" dirty="0"/>
              <a:t>Data reprogramming as LLM tasking: data perception, data task planning, data action reasoning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130D5-2334-94E5-1707-100FADDF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9" y="2993150"/>
            <a:ext cx="3693981" cy="3294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3DE00-33B1-B05B-6558-EF51AE08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321" y="3030215"/>
            <a:ext cx="3950436" cy="329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32580-ED83-BEFF-167D-278C05FCB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698" y="2993150"/>
            <a:ext cx="3420192" cy="33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0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1B4F-4974-57A5-B148-44484425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Symbiotic Vision of AI and Data: AI for the Data, AI by the Data, AI beyond the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B4F2CF-1C45-6A8F-4B88-04BEF27220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011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CAA22D-09D9-B4C1-E80E-68141F025E71}"/>
              </a:ext>
            </a:extLst>
          </p:cNvPr>
          <p:cNvSpPr/>
          <p:nvPr/>
        </p:nvSpPr>
        <p:spPr>
          <a:xfrm>
            <a:off x="2850204" y="1708219"/>
            <a:ext cx="2597285" cy="8501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 for Data Augmentation, Editing, Reprogramming, Repairs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A2DE13-F003-66E0-26F6-FD9B2CD9958A}"/>
              </a:ext>
            </a:extLst>
          </p:cNvPr>
          <p:cNvSpPr/>
          <p:nvPr/>
        </p:nvSpPr>
        <p:spPr>
          <a:xfrm>
            <a:off x="1348901" y="4659548"/>
            <a:ext cx="2597285" cy="6582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Data’s Structure Knowledge for Guiding 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863C0F-7CEB-E2F7-D350-9F4FFE6A3978}"/>
              </a:ext>
            </a:extLst>
          </p:cNvPr>
          <p:cNvSpPr/>
          <p:nvPr/>
        </p:nvSpPr>
        <p:spPr>
          <a:xfrm>
            <a:off x="8245816" y="4486071"/>
            <a:ext cx="3534380" cy="10051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 to Reason Beyond Data Distribution and Dynamics as Extrapolation Knowledge for Simulation, Planning, World Models</a:t>
            </a:r>
          </a:p>
        </p:txBody>
      </p:sp>
    </p:spTree>
    <p:extLst>
      <p:ext uri="{BB962C8B-B14F-4D97-AF65-F5344CB8AC3E}">
        <p14:creationId xmlns:p14="http://schemas.microsoft.com/office/powerpoint/2010/main" val="15631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b="1" dirty="0">
                <a:solidFill>
                  <a:srgbClr val="212C64"/>
                </a:solidFill>
              </a:rPr>
              <a:t>Let Us Enjoy The Panel Discussions!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2400" dirty="0">
              <a:solidFill>
                <a:srgbClr val="212C64"/>
              </a:solidFill>
            </a:endParaRPr>
          </a:p>
          <a:p>
            <a:r>
              <a:rPr lang="en-US" altLang="zh-CN" sz="2400" b="1" dirty="0" err="1">
                <a:solidFill>
                  <a:srgbClr val="212C64"/>
                </a:solidFill>
              </a:rPr>
              <a:t>Yanjie</a:t>
            </a:r>
            <a:r>
              <a:rPr lang="en-US" altLang="zh-CN" sz="2400" b="1" dirty="0">
                <a:solidFill>
                  <a:srgbClr val="212C64"/>
                </a:solidFill>
              </a:rPr>
              <a:t> </a:t>
            </a:r>
            <a:r>
              <a:rPr lang="en-US" altLang="zh-CN" b="1" dirty="0">
                <a:solidFill>
                  <a:srgbClr val="212C64"/>
                </a:solidFill>
              </a:rPr>
              <a:t>Fu</a:t>
            </a:r>
            <a:endParaRPr lang="en-US" altLang="zh-CN" sz="2400" b="1" dirty="0">
              <a:solidFill>
                <a:srgbClr val="212C64"/>
              </a:solidFill>
            </a:endParaRPr>
          </a:p>
          <a:p>
            <a:r>
              <a:rPr lang="en-US" altLang="zh-CN" sz="2400" u="sng" dirty="0">
                <a:solidFill>
                  <a:srgbClr val="212C64"/>
                </a:solidFill>
              </a:rPr>
              <a:t>Yanjie.fu@asu.edu</a:t>
            </a:r>
            <a:endParaRPr lang="en-US" sz="2400" u="sng" dirty="0">
              <a:solidFill>
                <a:srgbClr val="212C64"/>
              </a:solidFill>
            </a:endParaRPr>
          </a:p>
          <a:p>
            <a:r>
              <a:rPr lang="en-US" altLang="zh-CN" sz="2400" i="1" dirty="0">
                <a:solidFill>
                  <a:srgbClr val="212C64"/>
                </a:solidFill>
              </a:rPr>
              <a:t>School of Computing and AI</a:t>
            </a:r>
          </a:p>
          <a:p>
            <a:r>
              <a:rPr lang="en-US" altLang="zh-CN" sz="2400" i="1" dirty="0">
                <a:solidFill>
                  <a:srgbClr val="212C64"/>
                </a:solidFill>
              </a:rPr>
              <a:t>Arizona State University</a:t>
            </a:r>
            <a:endParaRPr lang="en-US" sz="2400" i="1" dirty="0">
              <a:solidFill>
                <a:srgbClr val="212C64"/>
              </a:solidFill>
            </a:endParaRPr>
          </a:p>
          <a:p>
            <a:endParaRPr lang="en-US" sz="2400" dirty="0">
              <a:solidFill>
                <a:srgbClr val="212C64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CE2B-0696-1747-AB35-12DD25AE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6146" name="Picture 2" descr="Is Arizona State University (ASU) Accredited? Yes — Fully Accredited by the  HLC.">
            <a:extLst>
              <a:ext uri="{FF2B5EF4-FFF2-40B4-BE49-F238E27FC236}">
                <a16:creationId xmlns:a16="http://schemas.microsoft.com/office/drawing/2014/main" id="{1C924362-7383-EE4B-498F-EB1CF2F5F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6" b="21134"/>
          <a:stretch>
            <a:fillRect/>
          </a:stretch>
        </p:blipFill>
        <p:spPr bwMode="auto">
          <a:xfrm>
            <a:off x="0" y="1509487"/>
            <a:ext cx="12192000" cy="30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02E1A85-3902-FDCB-8E28-D5F27522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4883"/>
            <a:ext cx="1313234" cy="164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SU School of Computing and Augmented Intelligence | Tempe AZ">
            <a:extLst>
              <a:ext uri="{FF2B5EF4-FFF2-40B4-BE49-F238E27FC236}">
                <a16:creationId xmlns:a16="http://schemas.microsoft.com/office/drawing/2014/main" id="{8F88DCE3-15D3-0947-396F-D9A53BAA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027" y="1498229"/>
            <a:ext cx="2124974" cy="212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FD9E5-0F65-F85A-0CF2-079A9016CD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656"/>
          <a:stretch>
            <a:fillRect/>
          </a:stretch>
        </p:blipFill>
        <p:spPr>
          <a:xfrm>
            <a:off x="0" y="4635002"/>
            <a:ext cx="1861126" cy="1857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93395-BAF1-353A-65DC-CDD629B206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6180"/>
          <a:stretch>
            <a:fillRect/>
          </a:stretch>
        </p:blipFill>
        <p:spPr>
          <a:xfrm>
            <a:off x="3700941" y="4646938"/>
            <a:ext cx="2533139" cy="185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5CF00-02A8-31C7-B7A8-4B216120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181" t="19093"/>
          <a:stretch>
            <a:fillRect/>
          </a:stretch>
        </p:blipFill>
        <p:spPr>
          <a:xfrm>
            <a:off x="1501203" y="4989723"/>
            <a:ext cx="1470164" cy="1503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DC84-C0FD-88A6-23D1-1643A9B305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975" t="28346"/>
          <a:stretch>
            <a:fillRect/>
          </a:stretch>
        </p:blipFill>
        <p:spPr>
          <a:xfrm>
            <a:off x="6070058" y="5214704"/>
            <a:ext cx="2074184" cy="129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9BC02-373E-07D6-2D38-C808732A3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5790" y="4738896"/>
            <a:ext cx="1565811" cy="175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61793-D4CF-4622-E98F-A6C6AC382E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832"/>
          <a:stretch>
            <a:fillRect/>
          </a:stretch>
        </p:blipFill>
        <p:spPr>
          <a:xfrm>
            <a:off x="10251601" y="5030412"/>
            <a:ext cx="1712046" cy="1451203"/>
          </a:xfrm>
          <a:prstGeom prst="rect">
            <a:avLst/>
          </a:prstGeom>
        </p:spPr>
      </p:pic>
      <p:pic>
        <p:nvPicPr>
          <p:cNvPr id="6152" name="Picture 8" descr="National Science Foundation - Wikipedia">
            <a:extLst>
              <a:ext uri="{FF2B5EF4-FFF2-40B4-BE49-F238E27FC236}">
                <a16:creationId xmlns:a16="http://schemas.microsoft.com/office/drawing/2014/main" id="{1E500B67-16B6-0CFA-B911-4555F056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37" y="433129"/>
            <a:ext cx="782299" cy="7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icrosoft Research · GitHub">
            <a:extLst>
              <a:ext uri="{FF2B5EF4-FFF2-40B4-BE49-F238E27FC236}">
                <a16:creationId xmlns:a16="http://schemas.microsoft.com/office/drawing/2014/main" id="{15770E21-8EA6-EF05-96D4-9F32A02F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980" y="441861"/>
            <a:ext cx="782300" cy="7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United States Department of Education - Wikipedia">
            <a:extLst>
              <a:ext uri="{FF2B5EF4-FFF2-40B4-BE49-F238E27FC236}">
                <a16:creationId xmlns:a16="http://schemas.microsoft.com/office/drawing/2014/main" id="{3D3565C3-D374-DE89-2273-502FFC9D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24" y="430621"/>
            <a:ext cx="804780" cy="80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NEC Laboratories America, Inc. | LinkedIn">
            <a:extLst>
              <a:ext uri="{FF2B5EF4-FFF2-40B4-BE49-F238E27FC236}">
                <a16:creationId xmlns:a16="http://schemas.microsoft.com/office/drawing/2014/main" id="{F31E4E0C-F379-C93D-ED78-D02727E4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12" y="430621"/>
            <a:ext cx="804780" cy="80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National Academy of Engineering | A. James Clark School of Engineering,  University of Maryland">
            <a:extLst>
              <a:ext uri="{FF2B5EF4-FFF2-40B4-BE49-F238E27FC236}">
                <a16:creationId xmlns:a16="http://schemas.microsoft.com/office/drawing/2014/main" id="{7FEA5CA6-72F1-C024-6B1B-8DAC18A1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412" y="457147"/>
            <a:ext cx="804780" cy="80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the-grainger-foundation - Forgotten Harvest">
            <a:extLst>
              <a:ext uri="{FF2B5EF4-FFF2-40B4-BE49-F238E27FC236}">
                <a16:creationId xmlns:a16="http://schemas.microsoft.com/office/drawing/2014/main" id="{E24479DE-AB07-1CE9-A853-31250983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449800"/>
            <a:ext cx="804781" cy="80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9802-466A-F565-EF9D-B9576ABD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Data and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69A48-42CA-FD0B-DC98-A72BFFC22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664" y="1860131"/>
            <a:ext cx="4027098" cy="43513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altLang="zh-CN" sz="54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Data is a knowledge base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36E1B7-355A-42E7-FC6A-2B257FCA6F2C}"/>
              </a:ext>
            </a:extLst>
          </p:cNvPr>
          <p:cNvSpPr txBox="1">
            <a:spLocks/>
          </p:cNvSpPr>
          <p:nvPr/>
        </p:nvSpPr>
        <p:spPr>
          <a:xfrm>
            <a:off x="6994585" y="1860131"/>
            <a:ext cx="4027098" cy="435133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54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 learns knowledge from data</a:t>
            </a:r>
          </a:p>
        </p:txBody>
      </p:sp>
    </p:spTree>
    <p:extLst>
      <p:ext uri="{BB962C8B-B14F-4D97-AF65-F5344CB8AC3E}">
        <p14:creationId xmlns:p14="http://schemas.microsoft.com/office/powerpoint/2010/main" val="202025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B12A-B45E-1961-E712-E039C601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Data’s Knowledge Influence AI’s Knowledge?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D39D498-A866-0AC9-02CF-697EB0E1286F}"/>
              </a:ext>
            </a:extLst>
          </p:cNvPr>
          <p:cNvSpPr txBox="1">
            <a:spLocks/>
          </p:cNvSpPr>
          <p:nvPr/>
        </p:nvSpPr>
        <p:spPr>
          <a:xfrm>
            <a:off x="3029402" y="2049638"/>
            <a:ext cx="2025770" cy="113877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Missing or Incomplete Data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AI Issues Caused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Poor generalization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Inaccurate predictions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Misleading patterns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42B5020-6CEC-E290-2D22-470B19720FAB}"/>
              </a:ext>
            </a:extLst>
          </p:cNvPr>
          <p:cNvSpPr txBox="1">
            <a:spLocks/>
          </p:cNvSpPr>
          <p:nvPr/>
        </p:nvSpPr>
        <p:spPr>
          <a:xfrm>
            <a:off x="5780178" y="2090852"/>
            <a:ext cx="3148641" cy="113877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/>
                </a:solidFill>
              </a:rPr>
              <a:t>Biased Data (Sampling, Label, or Measurement Bias)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AI Issues Caused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Discrimination or unfairness (e.g., gender/race bias)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Inaccurate models for minority groups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Low trust in AI decisions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0C80CA9-C49A-36F1-00DF-3DD30453B8AC}"/>
              </a:ext>
            </a:extLst>
          </p:cNvPr>
          <p:cNvSpPr txBox="1">
            <a:spLocks/>
          </p:cNvSpPr>
          <p:nvPr/>
        </p:nvSpPr>
        <p:spPr>
          <a:xfrm>
            <a:off x="7789836" y="3360878"/>
            <a:ext cx="2560608" cy="113877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</a:rPr>
              <a:t>Label Noise or Incorrect Annotations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AI Issues Caused</a:t>
            </a:r>
            <a:r>
              <a:rPr lang="en-US" sz="10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Lower model accuracy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Poor convergence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Reinforcement of wrong patterns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4B1EB8-AAAF-47B5-FF17-659882AE356F}"/>
              </a:ext>
            </a:extLst>
          </p:cNvPr>
          <p:cNvSpPr txBox="1">
            <a:spLocks/>
          </p:cNvSpPr>
          <p:nvPr/>
        </p:nvSpPr>
        <p:spPr>
          <a:xfrm>
            <a:off x="4696844" y="3369229"/>
            <a:ext cx="2657655" cy="113877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</a:rPr>
              <a:t>Imbalanced Classes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AI Issues Caused</a:t>
            </a:r>
            <a:r>
              <a:rPr lang="en-US" sz="10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Models ignore minority classes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Low recall/precision for rare classes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Inability to detect rare events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75A620F-D812-C71B-D912-66D82D2017E5}"/>
              </a:ext>
            </a:extLst>
          </p:cNvPr>
          <p:cNvSpPr txBox="1">
            <a:spLocks/>
          </p:cNvSpPr>
          <p:nvPr/>
        </p:nvSpPr>
        <p:spPr>
          <a:xfrm>
            <a:off x="838200" y="4778760"/>
            <a:ext cx="3502324" cy="114299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/>
                </a:solidFill>
              </a:rPr>
              <a:t>Domain or Covariate Shift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AI Issues Caused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Model fails on new or unseen data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Performance degradation over time or across regions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Poor transfer learning or deployment robustness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0A413E8-0DFE-CE6E-9116-E5E5D8E890A7}"/>
              </a:ext>
            </a:extLst>
          </p:cNvPr>
          <p:cNvSpPr txBox="1">
            <a:spLocks/>
          </p:cNvSpPr>
          <p:nvPr/>
        </p:nvSpPr>
        <p:spPr>
          <a:xfrm>
            <a:off x="4559061" y="4778760"/>
            <a:ext cx="3439063" cy="114299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</a:rPr>
              <a:t>Multi-modal Misalignment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AI Issues Caused</a:t>
            </a:r>
            <a:r>
              <a:rPr lang="en-US" sz="10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Errors in vision-language or sensor fusion models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Poor embeddings and attention scores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Incoherent outputs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F691F61-1587-A281-346A-1C440C0DA400}"/>
              </a:ext>
            </a:extLst>
          </p:cNvPr>
          <p:cNvSpPr txBox="1">
            <a:spLocks/>
          </p:cNvSpPr>
          <p:nvPr/>
        </p:nvSpPr>
        <p:spPr>
          <a:xfrm>
            <a:off x="8110269" y="4778760"/>
            <a:ext cx="3439063" cy="114299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Data Poisoning or Adversarial Data</a:t>
            </a:r>
          </a:p>
          <a:p>
            <a:r>
              <a:rPr lang="en-US" b="1" dirty="0">
                <a:solidFill>
                  <a:schemeClr val="tx1"/>
                </a:solidFill>
              </a:rPr>
              <a:t>AI Issues Caused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Malicious model behavior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Security vulnerabilities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Trust breakdown in mission-critical systems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9A4C884-021A-2F21-6F26-B02EAC8B2CED}"/>
              </a:ext>
            </a:extLst>
          </p:cNvPr>
          <p:cNvSpPr txBox="1">
            <a:spLocks/>
          </p:cNvSpPr>
          <p:nvPr/>
        </p:nvSpPr>
        <p:spPr>
          <a:xfrm>
            <a:off x="1448872" y="3365006"/>
            <a:ext cx="2993059" cy="114299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 Dimensionality / Curse of Dimensionality</a:t>
            </a:r>
          </a:p>
          <a:p>
            <a:r>
              <a:rPr lang="en-US" b="1" dirty="0">
                <a:solidFill>
                  <a:schemeClr val="tx1"/>
                </a:solidFill>
              </a:rPr>
              <a:t>AI Issues Caused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Overfitting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Computational inefficiency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Irrelevant feature reliance</a:t>
            </a:r>
          </a:p>
        </p:txBody>
      </p:sp>
    </p:spTree>
    <p:extLst>
      <p:ext uri="{BB962C8B-B14F-4D97-AF65-F5344CB8AC3E}">
        <p14:creationId xmlns:p14="http://schemas.microsoft.com/office/powerpoint/2010/main" val="377488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2AAE-AB14-B9E0-59BF-23B4AEB7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Unified View of Data Issues: Data is Not Always Optimally Structured for An AI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D7D-85CE-9999-4851-5429E4D2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16" y="1960561"/>
            <a:ext cx="6673174" cy="23475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personalized/precision cancer treatments</a:t>
            </a:r>
          </a:p>
          <a:p>
            <a:pPr lvl="1"/>
            <a:r>
              <a:rPr lang="en-US" dirty="0"/>
              <a:t>Doctors use a patient’s personalized data (immunization information, medical history, lifestyle factors, specific genetic markers of the patient’s cancer), instead of all patients’ data</a:t>
            </a:r>
          </a:p>
          <a:p>
            <a:pPr lvl="1"/>
            <a:r>
              <a:rPr lang="en-US" dirty="0"/>
              <a:t>Tailor general treatment knowledge to design targeted immunotherapy and reduce side effects</a:t>
            </a:r>
          </a:p>
          <a:p>
            <a:endParaRPr lang="en-US" dirty="0"/>
          </a:p>
        </p:txBody>
      </p:sp>
      <p:pic>
        <p:nvPicPr>
          <p:cNvPr id="1026" name="Picture 2" descr="invivoid® - 3D Cell Culture Technology｜TOPPAN Holdings Inc.">
            <a:extLst>
              <a:ext uri="{FF2B5EF4-FFF2-40B4-BE49-F238E27FC236}">
                <a16:creationId xmlns:a16="http://schemas.microsoft.com/office/drawing/2014/main" id="{556F3006-FEA0-196F-7ABF-94B906C5A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59" y="2020515"/>
            <a:ext cx="4569506" cy="22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91EBAB-8C38-EDBB-44F8-9026BA602DB1}"/>
              </a:ext>
            </a:extLst>
          </p:cNvPr>
          <p:cNvSpPr/>
          <p:nvPr/>
        </p:nvSpPr>
        <p:spPr>
          <a:xfrm>
            <a:off x="1605064" y="4756826"/>
            <a:ext cx="9134272" cy="120727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1. Different tasks require task-specific data representation forms. </a:t>
            </a:r>
          </a:p>
          <a:p>
            <a:r>
              <a:rPr lang="en-US" altLang="zh-CN" sz="20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2. Reprogramming data from a generic form to a task-optimal form is essential for training precise and targeted models.</a:t>
            </a:r>
          </a:p>
        </p:txBody>
      </p:sp>
    </p:spTree>
    <p:extLst>
      <p:ext uri="{BB962C8B-B14F-4D97-AF65-F5344CB8AC3E}">
        <p14:creationId xmlns:p14="http://schemas.microsoft.com/office/powerpoint/2010/main" val="296504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8434-CB1E-E005-8DB0-2A8DB9F2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Reprogramming: </a:t>
            </a:r>
            <a:r>
              <a:rPr lang="en-US" altLang="zh-CN" dirty="0"/>
              <a:t>Learning to Reprogram Data Form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9BB1-D369-E23F-8A2B-7B16CC1F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2052"/>
          </a:xfrm>
        </p:spPr>
        <p:txBody>
          <a:bodyPr/>
          <a:lstStyle/>
          <a:p>
            <a:r>
              <a:rPr lang="en-US" dirty="0"/>
              <a:t>Data reprogramming is to reprogram input original data into the optimal knowledge representation/form of output augmented data for a downstream AI task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D6747A93-DFED-CB0A-D097-8BA378A3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54" y="3142035"/>
            <a:ext cx="4410683" cy="294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9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2E02-BD9D-9DFA-6F28-D447BB9D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 Gene Editing:  Using AI to Reprogram Data to Edit Model Knowledge to Cure AI Issues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FA7CB-37A7-57FF-CE42-E796D67351B7}"/>
              </a:ext>
            </a:extLst>
          </p:cNvPr>
          <p:cNvSpPr/>
          <p:nvPr/>
        </p:nvSpPr>
        <p:spPr>
          <a:xfrm>
            <a:off x="6369626" y="5139169"/>
            <a:ext cx="5735783" cy="123348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AI issues: generalization, robustness, overfitting, underfitting, shortcuts, volatility, bias, uncertainty, distribution shift, disorder, mistakes, faults, attacks, or failures</a:t>
            </a:r>
          </a:p>
        </p:txBody>
      </p:sp>
      <p:pic>
        <p:nvPicPr>
          <p:cNvPr id="5124" name="Picture 4" descr="How to Identify and fix AI Training data errors | Shaip">
            <a:extLst>
              <a:ext uri="{FF2B5EF4-FFF2-40B4-BE49-F238E27FC236}">
                <a16:creationId xmlns:a16="http://schemas.microsoft.com/office/drawing/2014/main" id="{C2FE56D1-BB7D-1B79-A243-2F6F5844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1809750"/>
            <a:ext cx="5397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FAC3FBF-5197-59F7-7FCF-7EB0E6F3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212C64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DAAC2C1-B42A-E147-AE7F-D9E392308CBD}" type="slidenum">
              <a:rPr 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1026" name="Picture 2" descr="Next-generation CRISPR technologies for treating genetic diseases">
            <a:extLst>
              <a:ext uri="{FF2B5EF4-FFF2-40B4-BE49-F238E27FC236}">
                <a16:creationId xmlns:a16="http://schemas.microsoft.com/office/drawing/2014/main" id="{3C96B52F-AC55-9673-4492-18E546CE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5" y="1809749"/>
            <a:ext cx="5397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7ED4B6-6BB1-B14C-9B12-A020BF0F2234}"/>
              </a:ext>
            </a:extLst>
          </p:cNvPr>
          <p:cNvSpPr/>
          <p:nvPr/>
        </p:nvSpPr>
        <p:spPr>
          <a:xfrm>
            <a:off x="601996" y="5167310"/>
            <a:ext cx="5494004" cy="1205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ea typeface="等线 Light" panose="02010600030101010101" pitchFamily="2" charset="-122"/>
                <a:cs typeface="+mj-cs"/>
              </a:rPr>
              <a:t>Gene editing to cure genetic diseases: sickle cell disease, Beta-Thalassemia, certain cancers</a:t>
            </a:r>
          </a:p>
        </p:txBody>
      </p:sp>
    </p:spTree>
    <p:extLst>
      <p:ext uri="{BB962C8B-B14F-4D97-AF65-F5344CB8AC3E}">
        <p14:creationId xmlns:p14="http://schemas.microsoft.com/office/powerpoint/2010/main" val="8774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BDD2-355D-C535-3473-452B9EEE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Data Reprogramming Reshape AI?</a:t>
            </a:r>
          </a:p>
        </p:txBody>
      </p:sp>
      <p:pic>
        <p:nvPicPr>
          <p:cNvPr id="5" name="Picture 4" descr="How to Identify and fix AI Training data errors | Shaip">
            <a:extLst>
              <a:ext uri="{FF2B5EF4-FFF2-40B4-BE49-F238E27FC236}">
                <a16:creationId xmlns:a16="http://schemas.microsoft.com/office/drawing/2014/main" id="{10F070CB-974B-8412-80C3-8EB298A8B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5" y="2882536"/>
            <a:ext cx="3695247" cy="221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xt-generation CRISPR technologies for treating genetic diseases">
            <a:extLst>
              <a:ext uri="{FF2B5EF4-FFF2-40B4-BE49-F238E27FC236}">
                <a16:creationId xmlns:a16="http://schemas.microsoft.com/office/drawing/2014/main" id="{94C3F263-575E-DF40-84A3-4AC74C5A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68" y="2941627"/>
            <a:ext cx="3596763" cy="21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5D93DF-8A2C-33B6-8FA0-362D808704B0}"/>
              </a:ext>
            </a:extLst>
          </p:cNvPr>
          <p:cNvSpPr/>
          <p:nvPr/>
        </p:nvSpPr>
        <p:spPr>
          <a:xfrm>
            <a:off x="2438400" y="5385840"/>
            <a:ext cx="7315200" cy="88849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2800" b="1" dirty="0">
                <a:solidFill>
                  <a:schemeClr val="tx1"/>
                </a:solidFill>
                <a:ea typeface="等线 Light" panose="02010600030101010101" pitchFamily="2" charset="-122"/>
              </a:rPr>
              <a:t>Using AI to Reprogram Data to Edit Model Knowledge to Cure AI Issues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EDD584-7FBD-1F2C-5784-66E81180B022}"/>
              </a:ext>
            </a:extLst>
          </p:cNvPr>
          <p:cNvSpPr/>
          <p:nvPr/>
        </p:nvSpPr>
        <p:spPr>
          <a:xfrm>
            <a:off x="6302891" y="1472160"/>
            <a:ext cx="4844374" cy="1233488"/>
          </a:xfrm>
          <a:prstGeom prst="roundRect">
            <a:avLst/>
          </a:prstGeom>
          <a:solidFill>
            <a:srgbClr val="00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等线 Light" panose="02010600030101010101" pitchFamily="2" charset="-122"/>
                <a:cs typeface="+mj-cs"/>
              </a:rPr>
              <a:t>AI issues: generalization, robustness, overfitting, underfitting, shortcuts, volatility, bias, uncertainty, distribution shift, disorder, mistakes, faults, attacks, or failures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BE619A9-38C1-421D-E827-B9ED58A5E5A4}"/>
              </a:ext>
            </a:extLst>
          </p:cNvPr>
          <p:cNvSpPr/>
          <p:nvPr/>
        </p:nvSpPr>
        <p:spPr>
          <a:xfrm>
            <a:off x="838200" y="1472160"/>
            <a:ext cx="4844374" cy="1233488"/>
          </a:xfrm>
          <a:prstGeom prst="roundRect">
            <a:avLst/>
          </a:prstGeom>
          <a:solidFill>
            <a:srgbClr val="00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ea typeface="等线 Light" panose="02010600030101010101" pitchFamily="2" charset="-122"/>
                <a:cs typeface="+mj-cs"/>
              </a:rPr>
              <a:t>Gene editing to cure genetic diseases: sickle cell disease, Beta-Thalassemia, certain cancers</a:t>
            </a:r>
          </a:p>
        </p:txBody>
      </p:sp>
    </p:spTree>
    <p:extLst>
      <p:ext uri="{BB962C8B-B14F-4D97-AF65-F5344CB8AC3E}">
        <p14:creationId xmlns:p14="http://schemas.microsoft.com/office/powerpoint/2010/main" val="149479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D924-0CE5-73F5-7F91-C5C075D4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AI to Assist Data Reprogramming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F6018-38E6-B4B7-5D42-042E1EA63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433141"/>
          </a:xfrm>
        </p:spPr>
        <p:txBody>
          <a:bodyPr>
            <a:normAutofit/>
          </a:bodyPr>
          <a:lstStyle/>
          <a:p>
            <a:r>
              <a:rPr lang="en-US" dirty="0"/>
              <a:t>Feature engineering as reinforcement intelligence:</a:t>
            </a:r>
          </a:p>
          <a:p>
            <a:pPr lvl="1"/>
            <a:r>
              <a:rPr lang="en-US" dirty="0"/>
              <a:t>self-optimizing feature selection, transformation, and generation as decision sequences of reinforcement policy networks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536BA-44D0-F7D0-2217-0A395F6B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1" y="3456749"/>
            <a:ext cx="3205097" cy="2142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374D5-57ED-915F-699D-A6761468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14" y="3393701"/>
            <a:ext cx="3128158" cy="2142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4750A-11F0-C018-EC80-6D10243DCA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2" b="29041"/>
          <a:stretch>
            <a:fillRect/>
          </a:stretch>
        </p:blipFill>
        <p:spPr>
          <a:xfrm>
            <a:off x="128904" y="3475091"/>
            <a:ext cx="3072947" cy="1962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53F10-EA92-B4B4-EB6B-AEF174D38611}"/>
              </a:ext>
            </a:extLst>
          </p:cNvPr>
          <p:cNvSpPr txBox="1"/>
          <p:nvPr/>
        </p:nvSpPr>
        <p:spPr>
          <a:xfrm>
            <a:off x="0" y="5908100"/>
            <a:ext cx="12036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Liu, </a:t>
            </a:r>
            <a:r>
              <a:rPr lang="en-US" sz="800" dirty="0" err="1"/>
              <a:t>Kunpeng</a:t>
            </a:r>
            <a:r>
              <a:rPr lang="en-US" sz="800" dirty="0"/>
              <a:t>, Yanjie Fu, Le Wu, Xiaolin Li, Charu Aggarwal, and Hui Xiong. "Automated feature selection: A reinforcement learning perspective." </a:t>
            </a:r>
            <a:r>
              <a:rPr lang="en-US" sz="800" i="1" dirty="0"/>
              <a:t>IEEE Transactions on Knowledge and Data Engineering</a:t>
            </a:r>
            <a:r>
              <a:rPr lang="en-US" sz="800" dirty="0"/>
              <a:t> 35, no. 3 (2021): 2272-2284.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Fan, Wei, </a:t>
            </a:r>
            <a:r>
              <a:rPr lang="en-US" sz="800" dirty="0" err="1"/>
              <a:t>Kunpeng</a:t>
            </a:r>
            <a:r>
              <a:rPr lang="en-US" sz="800" dirty="0"/>
              <a:t> Liu, Hao Liu, Yong Ge, Hui Xiong, and Yanjie Fu. "Interactive reinforcement learning for feature selection with decision tree in the loop." IEEE Transactions on Knowledge and Data Engineering 35, no. 2 (2021): 1624-1636.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Liu, </a:t>
            </a:r>
            <a:r>
              <a:rPr lang="en-US" sz="800" dirty="0" err="1"/>
              <a:t>Kunpeng</a:t>
            </a:r>
            <a:r>
              <a:rPr lang="en-US" sz="800" dirty="0"/>
              <a:t>, Pengfei Wang, </a:t>
            </a:r>
            <a:r>
              <a:rPr lang="en-US" sz="800" dirty="0" err="1"/>
              <a:t>Dongjie</a:t>
            </a:r>
            <a:r>
              <a:rPr lang="en-US" sz="800" dirty="0"/>
              <a:t> Wang, Wan Du, </a:t>
            </a:r>
            <a:r>
              <a:rPr lang="en-US" sz="800" dirty="0" err="1"/>
              <a:t>Dapeng</a:t>
            </a:r>
            <a:r>
              <a:rPr lang="en-US" sz="800" dirty="0"/>
              <a:t> Oliver Wu, and Yanjie Fu. "Efficient reinforced feature selection via early stopping traverse strategy." In </a:t>
            </a:r>
            <a:r>
              <a:rPr lang="en-US" sz="800" i="1" dirty="0"/>
              <a:t>2021 IEEE International Conference on Data Mining (ICDM)</a:t>
            </a:r>
            <a:r>
              <a:rPr lang="en-US" sz="800" dirty="0"/>
              <a:t>, pp. 399-408. IEEE, 2021.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Liu, </a:t>
            </a:r>
            <a:r>
              <a:rPr lang="en-US" sz="800" dirty="0" err="1"/>
              <a:t>Kunpeng</a:t>
            </a:r>
            <a:r>
              <a:rPr lang="en-US" sz="800" dirty="0"/>
              <a:t>, Yanjie Fu, Pengfei Wang, Le Wu, Rui Bo, and Xiaolin Li. "Automating feature subspace exploration via multi-agent reinforcement learning." In </a:t>
            </a:r>
            <a:r>
              <a:rPr lang="en-US" sz="800" i="1" dirty="0"/>
              <a:t>Proceedings of the 25th ACM SIGKDD International Conference on Knowledge Discovery &amp; Data Mining</a:t>
            </a:r>
            <a:r>
              <a:rPr lang="en-US" sz="800" dirty="0"/>
              <a:t>, pp. 207-215. 2019.</a:t>
            </a:r>
            <a:endParaRPr lang="en-US" sz="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FB488-3082-CF44-CE89-1EDEB9F1C5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11" b="20209"/>
          <a:stretch>
            <a:fillRect/>
          </a:stretch>
        </p:blipFill>
        <p:spPr>
          <a:xfrm>
            <a:off x="9424858" y="3569828"/>
            <a:ext cx="2767142" cy="18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341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6193</TotalTime>
  <Words>1035</Words>
  <Application>Microsoft Macintosh PowerPoint</Application>
  <PresentationFormat>Widescreen</PresentationFormat>
  <Paragraphs>110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等线 Light</vt:lpstr>
      <vt:lpstr>Arial</vt:lpstr>
      <vt:lpstr>Calibri</vt:lpstr>
      <vt:lpstr>Calibri Light</vt:lpstr>
      <vt:lpstr>Office Theme</vt:lpstr>
      <vt:lpstr>Towards Autonomous Data Reprogramming</vt:lpstr>
      <vt:lpstr>Acknowledgement</vt:lpstr>
      <vt:lpstr>Revisiting Data and AI</vt:lpstr>
      <vt:lpstr>How Can Data’s Knowledge Influence AI’s Knowledge?</vt:lpstr>
      <vt:lpstr>Unified View of Data Issues: Data is Not Always Optimally Structured for An AI Task</vt:lpstr>
      <vt:lpstr>Data Reprogramming: Learning to Reprogram Data Form </vt:lpstr>
      <vt:lpstr>Like Gene Editing:  Using AI to Reprogram Data to Edit Model Knowledge to Cure AI Issues</vt:lpstr>
      <vt:lpstr>How Can Data Reprogramming Reshape AI?</vt:lpstr>
      <vt:lpstr>How Can AI to Assist Data Reprogramming (1)</vt:lpstr>
      <vt:lpstr>How Can AI to Assist Data Reprogramming (2)</vt:lpstr>
      <vt:lpstr>How Can AI to Assist Data Reprogramming (3)</vt:lpstr>
      <vt:lpstr>How Can AI to Assist Data Reprogramming (4)</vt:lpstr>
      <vt:lpstr>How Can AI to Assist Data Reprogramming (4)</vt:lpstr>
      <vt:lpstr>A Symbiotic Vision of AI and Data: AI for the Data, AI by the Data, AI beyond the Data</vt:lpstr>
      <vt:lpstr>Let Us Enjoy The Panel Discussions!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Learning: Augmenting Representation and Policy for Automated Data Refinery</dc:title>
  <dc:creator>Yanjie Fu</dc:creator>
  <cp:lastModifiedBy>Yanjie Fu</cp:lastModifiedBy>
  <cp:revision>5175</cp:revision>
  <dcterms:created xsi:type="dcterms:W3CDTF">2021-11-04T16:20:00Z</dcterms:created>
  <dcterms:modified xsi:type="dcterms:W3CDTF">2025-07-31T20:04:43Z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326E8DF107504BC795C0241909FD9C3F_12</vt:lpwstr>
  </property>
  <property fmtid="{D5CDD505-2E9C-101B-9397-08002B2CF9AE}" pid="3" name="KSOProductBuildVer">
    <vt:lpwstr>2052-12.1.0.18276</vt:lpwstr>
  </property>
</Properties>
</file>